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58" r:id="rId5"/>
    <p:sldId id="260" r:id="rId6"/>
    <p:sldId id="269" r:id="rId7"/>
    <p:sldId id="266" r:id="rId8"/>
    <p:sldId id="261" r:id="rId9"/>
    <p:sldId id="267" r:id="rId10"/>
    <p:sldId id="262" r:id="rId11"/>
    <p:sldId id="263" r:id="rId12"/>
    <p:sldId id="264" r:id="rId13"/>
    <p:sldId id="270" r:id="rId14"/>
    <p:sldId id="271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73385C1-2669-4352-B9BC-4C7879833EC8}" type="datetimeFigureOut">
              <a:rPr lang="id-ID" smtClean="0"/>
              <a:pPr/>
              <a:t>21/10/2013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B823FEA-5550-4E0E-8F5B-FFDF6414462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85C1-2669-4352-B9BC-4C7879833EC8}" type="datetimeFigureOut">
              <a:rPr lang="id-ID" smtClean="0"/>
              <a:pPr/>
              <a:t>21/10/2013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3FEA-5550-4E0E-8F5B-FFDF6414462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85C1-2669-4352-B9BC-4C7879833EC8}" type="datetimeFigureOut">
              <a:rPr lang="id-ID" smtClean="0"/>
              <a:pPr/>
              <a:t>21/10/2013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3FEA-5550-4E0E-8F5B-FFDF6414462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85C1-2669-4352-B9BC-4C7879833EC8}" type="datetimeFigureOut">
              <a:rPr lang="id-ID" smtClean="0"/>
              <a:pPr/>
              <a:t>21/10/2013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3FEA-5550-4E0E-8F5B-FFDF6414462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73385C1-2669-4352-B9BC-4C7879833EC8}" type="datetimeFigureOut">
              <a:rPr lang="id-ID" smtClean="0"/>
              <a:pPr/>
              <a:t>21/10/2013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B823FEA-5550-4E0E-8F5B-FFDF6414462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85C1-2669-4352-B9BC-4C7879833EC8}" type="datetimeFigureOut">
              <a:rPr lang="id-ID" smtClean="0"/>
              <a:pPr/>
              <a:t>21/10/2013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3FEA-5550-4E0E-8F5B-FFDF6414462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85C1-2669-4352-B9BC-4C7879833EC8}" type="datetimeFigureOut">
              <a:rPr lang="id-ID" smtClean="0"/>
              <a:pPr/>
              <a:t>21/10/2013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3FEA-5550-4E0E-8F5B-FFDF6414462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85C1-2669-4352-B9BC-4C7879833EC8}" type="datetimeFigureOut">
              <a:rPr lang="id-ID" smtClean="0"/>
              <a:pPr/>
              <a:t>21/10/2013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3FEA-5550-4E0E-8F5B-FFDF6414462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85C1-2669-4352-B9BC-4C7879833EC8}" type="datetimeFigureOut">
              <a:rPr lang="id-ID" smtClean="0"/>
              <a:pPr/>
              <a:t>21/10/2013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3FEA-5550-4E0E-8F5B-FFDF6414462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85C1-2669-4352-B9BC-4C7879833EC8}" type="datetimeFigureOut">
              <a:rPr lang="id-ID" smtClean="0"/>
              <a:pPr/>
              <a:t>21/10/2013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3FEA-5550-4E0E-8F5B-FFDF6414462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85C1-2669-4352-B9BC-4C7879833EC8}" type="datetimeFigureOut">
              <a:rPr lang="id-ID" smtClean="0"/>
              <a:pPr/>
              <a:t>21/10/2013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3FEA-5550-4E0E-8F5B-FFDF6414462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73385C1-2669-4352-B9BC-4C7879833EC8}" type="datetimeFigureOut">
              <a:rPr lang="id-ID" smtClean="0"/>
              <a:pPr/>
              <a:t>21/10/2013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B823FEA-5550-4E0E-8F5B-FFDF6414462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4071942"/>
            <a:ext cx="6858000" cy="533400"/>
          </a:xfrm>
        </p:spPr>
        <p:txBody>
          <a:bodyPr>
            <a:noAutofit/>
          </a:bodyPr>
          <a:lstStyle/>
          <a:p>
            <a:r>
              <a:rPr lang="id-ID" sz="2400" dirty="0" smtClean="0">
                <a:solidFill>
                  <a:schemeClr val="tx1"/>
                </a:solidFill>
              </a:rPr>
              <a:t>Oleh</a:t>
            </a:r>
          </a:p>
          <a:p>
            <a:r>
              <a:rPr lang="id-ID" sz="2400" dirty="0" smtClean="0">
                <a:solidFill>
                  <a:schemeClr val="tx1"/>
                </a:solidFill>
              </a:rPr>
              <a:t>Rizal </a:t>
            </a:r>
            <a:r>
              <a:rPr lang="id-ID" sz="2400" dirty="0" smtClean="0">
                <a:solidFill>
                  <a:schemeClr val="tx1"/>
                </a:solidFill>
              </a:rPr>
              <a:t>Bahtiar, S.Pi, M.Si</a:t>
            </a:r>
            <a:endParaRPr lang="id-ID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642918"/>
            <a:ext cx="73581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id-ID" sz="3200" dirty="0" smtClean="0"/>
              <a:t>METODE PERHITUNGAN KERUGIAN :</a:t>
            </a:r>
          </a:p>
          <a:p>
            <a:pPr marL="514350" indent="-514350">
              <a:buAutoNum type="arabicPeriod"/>
            </a:pPr>
            <a:r>
              <a:rPr lang="id-ID" sz="3200" dirty="0" smtClean="0"/>
              <a:t>PRODUKTIF MANUSIA YANG HILANG (HUMAN CAPITAL APPROACH)</a:t>
            </a:r>
          </a:p>
          <a:p>
            <a:pPr marL="514350" indent="-514350">
              <a:buAutoNum type="arabicPeriod"/>
            </a:pPr>
            <a:r>
              <a:rPr lang="id-ID" sz="3200" dirty="0" smtClean="0"/>
              <a:t>NILAI PROPERTY DAN NILAI LAHAN (HEDONIC PRICE)</a:t>
            </a:r>
            <a:endParaRPr lang="id-ID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Macam-Macam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id-ID" dirty="0" smtClean="0"/>
              <a:t>t</a:t>
            </a:r>
            <a:r>
              <a:rPr lang="en-US" dirty="0" smtClean="0"/>
              <a:t>u </a:t>
            </a:r>
            <a:r>
              <a:rPr lang="en-US" dirty="0" err="1" smtClean="0"/>
              <a:t>sumberdaya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lingkungan</a:t>
            </a:r>
          </a:p>
          <a:p>
            <a:pPr marL="514350" indent="-514350">
              <a:buAutoNum type="arabicPeriod" startAt="2"/>
            </a:pP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regresi</a:t>
            </a:r>
            <a:r>
              <a:rPr lang="en-US" dirty="0" smtClean="0"/>
              <a:t> (</a:t>
            </a:r>
            <a:r>
              <a:rPr lang="en-US" dirty="0" err="1" smtClean="0"/>
              <a:t>Ekonometrika</a:t>
            </a:r>
            <a:r>
              <a:rPr lang="en-US" dirty="0" smtClean="0"/>
              <a:t>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sejauhmana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.</a:t>
            </a:r>
          </a:p>
          <a:p>
            <a:pPr marL="514350" indent="-514350">
              <a:buAutoNum type="arabicPeriod" startAt="2"/>
            </a:pP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WTP </a:t>
            </a:r>
            <a:r>
              <a:rPr lang="en-US" dirty="0" err="1" smtClean="0"/>
              <a:t>dan</a:t>
            </a:r>
            <a:r>
              <a:rPr lang="en-US" dirty="0" smtClean="0"/>
              <a:t> WTA.</a:t>
            </a:r>
          </a:p>
          <a:p>
            <a:pPr marL="514350" indent="-514350">
              <a:buAutoNum type="arabicPeriod" startAt="2"/>
            </a:pPr>
            <a:r>
              <a:rPr lang="en-US" dirty="0" err="1" smtClean="0"/>
              <a:t>Malalui</a:t>
            </a:r>
            <a:r>
              <a:rPr lang="en-US" dirty="0" smtClean="0"/>
              <a:t> 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produsen</a:t>
            </a:r>
            <a:r>
              <a:rPr lang="en-US" dirty="0" smtClean="0"/>
              <a:t> </a:t>
            </a:r>
          </a:p>
          <a:p>
            <a:pPr marL="514350" indent="-514350" algn="ctr">
              <a:buNone/>
            </a:pPr>
            <a:r>
              <a:rPr lang="en-US" dirty="0" smtClean="0"/>
              <a:t>unit price=(1+k)</a:t>
            </a:r>
            <a:r>
              <a:rPr lang="en-US" i="1" dirty="0" smtClean="0"/>
              <a:t>C(z)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perumahan</a:t>
            </a:r>
            <a:r>
              <a:rPr lang="en-US" dirty="0" smtClean="0"/>
              <a:t>/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, 1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terdampak</a:t>
            </a:r>
            <a:r>
              <a:rPr lang="en-US" dirty="0" smtClean="0"/>
              <a:t>, 1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terdampak</a:t>
            </a:r>
            <a:endParaRPr lang="en-US" dirty="0" smtClean="0"/>
          </a:p>
          <a:p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standarisasi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item </a:t>
            </a:r>
            <a:r>
              <a:rPr lang="en-US" dirty="0" err="1" smtClean="0"/>
              <a:t>seperti</a:t>
            </a:r>
            <a:r>
              <a:rPr lang="en-US" dirty="0" smtClean="0"/>
              <a:t>: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bangunan</a:t>
            </a:r>
            <a:r>
              <a:rPr lang="en-US" dirty="0" smtClean="0"/>
              <a:t>, </a:t>
            </a:r>
            <a:r>
              <a:rPr lang="en-US" dirty="0" err="1" smtClean="0"/>
              <a:t>lokasi</a:t>
            </a:r>
            <a:r>
              <a:rPr lang="en-US" dirty="0" smtClean="0"/>
              <a:t> yang </a:t>
            </a:r>
            <a:r>
              <a:rPr lang="en-US" dirty="0" err="1" smtClean="0"/>
              <a:t>strategis</a:t>
            </a:r>
            <a:r>
              <a:rPr lang="en-US" dirty="0" smtClean="0"/>
              <a:t>,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bangunan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dikesampingkan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Mengetahui Struktur Harga </a:t>
            </a: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4348" y="1828800"/>
          <a:ext cx="7786741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5146"/>
                <a:gridCol w="3691595"/>
              </a:tblGrid>
              <a:tr h="32639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Keterangan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Lokasi</a:t>
                      </a:r>
                      <a:r>
                        <a:rPr lang="en-US" sz="2400" b="1" dirty="0" smtClean="0"/>
                        <a:t> 1</a:t>
                      </a:r>
                      <a:endParaRPr lang="en-US" sz="2400" b="1" dirty="0"/>
                    </a:p>
                  </a:txBody>
                  <a:tcPr/>
                </a:tc>
              </a:tr>
              <a:tr h="32639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 </a:t>
                      </a:r>
                      <a:r>
                        <a:rPr lang="en-US" sz="2400" dirty="0" err="1" smtClean="0"/>
                        <a:t>Harga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Rumah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Rp.800.000.000</a:t>
                      </a:r>
                      <a:endParaRPr lang="en-US" sz="2400" dirty="0"/>
                    </a:p>
                  </a:txBody>
                  <a:tcPr/>
                </a:tc>
              </a:tr>
              <a:tr h="32639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Struktur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Harga</a:t>
                      </a:r>
                      <a:endParaRPr lang="en-US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26390">
                <a:tc>
                  <a:txBody>
                    <a:bodyPr/>
                    <a:lstStyle/>
                    <a:p>
                      <a:pPr marL="177800" indent="-177800"/>
                      <a:r>
                        <a:rPr lang="en-US" sz="2400" dirty="0" smtClean="0"/>
                        <a:t>1. </a:t>
                      </a:r>
                      <a:r>
                        <a:rPr lang="en-US" sz="2400" dirty="0" err="1" smtClean="0"/>
                        <a:t>Nilai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Bahan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Bangunan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Rp</a:t>
                      </a:r>
                      <a:r>
                        <a:rPr lang="en-US" sz="2400" dirty="0" smtClean="0"/>
                        <a:t>. 400.000.000 (</a:t>
                      </a:r>
                      <a:r>
                        <a:rPr lang="en-US" sz="2400" dirty="0" err="1" smtClean="0"/>
                        <a:t>tipe</a:t>
                      </a:r>
                      <a:r>
                        <a:rPr lang="en-US" sz="2400" dirty="0" smtClean="0"/>
                        <a:t> 70)</a:t>
                      </a:r>
                      <a:endParaRPr lang="en-US" sz="2400" dirty="0"/>
                    </a:p>
                  </a:txBody>
                  <a:tcPr/>
                </a:tc>
              </a:tr>
              <a:tr h="326390">
                <a:tc>
                  <a:txBody>
                    <a:bodyPr/>
                    <a:lstStyle/>
                    <a:p>
                      <a:pPr marL="177800" indent="-177800"/>
                      <a:r>
                        <a:rPr lang="en-US" sz="2400" dirty="0" smtClean="0"/>
                        <a:t>2. </a:t>
                      </a:r>
                      <a:r>
                        <a:rPr lang="en-US" sz="2400" dirty="0" err="1" smtClean="0"/>
                        <a:t>Fasilitas</a:t>
                      </a:r>
                      <a:r>
                        <a:rPr lang="en-US" sz="24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Rp</a:t>
                      </a:r>
                      <a:r>
                        <a:rPr lang="en-US" sz="2400" dirty="0" smtClean="0"/>
                        <a:t>. 150.000.000</a:t>
                      </a:r>
                      <a:endParaRPr lang="en-US" sz="2400" dirty="0"/>
                    </a:p>
                  </a:txBody>
                  <a:tcPr/>
                </a:tc>
              </a:tr>
              <a:tr h="326390">
                <a:tc>
                  <a:txBody>
                    <a:bodyPr/>
                    <a:lstStyle/>
                    <a:p>
                      <a:pPr marL="177800" indent="-177800"/>
                      <a:r>
                        <a:rPr lang="en-US" sz="2400" dirty="0" smtClean="0"/>
                        <a:t>3. </a:t>
                      </a:r>
                      <a:r>
                        <a:rPr lang="en-US" sz="2400" dirty="0" err="1" smtClean="0"/>
                        <a:t>Biaya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Pekerja</a:t>
                      </a:r>
                      <a:r>
                        <a:rPr lang="en-US" sz="2400" dirty="0" smtClean="0"/>
                        <a:t>, Marketing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dll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Rp</a:t>
                      </a:r>
                      <a:r>
                        <a:rPr lang="en-US" sz="2400" dirty="0" smtClean="0"/>
                        <a:t>. 200.000.000</a:t>
                      </a:r>
                      <a:endParaRPr lang="en-US" sz="2400" dirty="0"/>
                    </a:p>
                  </a:txBody>
                  <a:tcPr/>
                </a:tc>
              </a:tr>
              <a:tr h="326390">
                <a:tc>
                  <a:txBody>
                    <a:bodyPr/>
                    <a:lstStyle/>
                    <a:p>
                      <a:pPr marL="177800" indent="-177800"/>
                      <a:r>
                        <a:rPr lang="en-US" sz="2400" b="1" dirty="0" smtClean="0"/>
                        <a:t>4. </a:t>
                      </a:r>
                      <a:r>
                        <a:rPr lang="en-US" sz="2400" b="1" dirty="0" err="1" smtClean="0"/>
                        <a:t>Kenyamanan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Lingkungan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Rp</a:t>
                      </a:r>
                      <a:r>
                        <a:rPr lang="en-US" sz="2400" b="1" dirty="0" smtClean="0"/>
                        <a:t>. 50.000.000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Keterbatasan dari Hedonic Price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/>
              <a:t>hasilnya sangat sensitif terhadap model statistik yang </a:t>
            </a:r>
            <a:r>
              <a:rPr lang="id-ID" dirty="0" smtClean="0"/>
              <a:t>dipilih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/>
              <a:t>Adanya polutan </a:t>
            </a:r>
            <a:r>
              <a:rPr lang="id-ID" dirty="0" smtClean="0"/>
              <a:t>tertentu </a:t>
            </a:r>
            <a:r>
              <a:rPr lang="id-ID" dirty="0" smtClean="0"/>
              <a:t>yang tidak </a:t>
            </a:r>
            <a:r>
              <a:rPr lang="id-ID" dirty="0" smtClean="0"/>
              <a:t>dirasakan oleh rumah tangga (misalnya </a:t>
            </a:r>
            <a:r>
              <a:rPr lang="id-ID" dirty="0" smtClean="0"/>
              <a:t>penyakit yang kumulatif dan </a:t>
            </a:r>
            <a:r>
              <a:rPr lang="id-ID" dirty="0" smtClean="0"/>
              <a:t>bahaya kesehatan </a:t>
            </a:r>
            <a:r>
              <a:rPr lang="id-ID" dirty="0" smtClean="0"/>
              <a:t>dalam jangka </a:t>
            </a:r>
            <a:r>
              <a:rPr lang="id-ID" dirty="0" smtClean="0"/>
              <a:t>panjang) dan </a:t>
            </a:r>
            <a:r>
              <a:rPr lang="id-ID" dirty="0" smtClean="0"/>
              <a:t>hal tersebut tidak </a:t>
            </a:r>
            <a:r>
              <a:rPr lang="id-ID" dirty="0" smtClean="0"/>
              <a:t>masuk ke dalam kesediaan mereka untuk </a:t>
            </a:r>
            <a:r>
              <a:rPr lang="id-ID" dirty="0" smtClean="0"/>
              <a:t>membayar suatu property atau lahan.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/>
              <a:t>Harga </a:t>
            </a:r>
            <a:r>
              <a:rPr lang="id-ID" dirty="0" smtClean="0"/>
              <a:t>pasar </a:t>
            </a:r>
            <a:r>
              <a:rPr lang="id-ID" dirty="0" smtClean="0"/>
              <a:t>suatu lahan menggambarkan harapan kualitas lingkungan di masa akan datang, yang merupakan nilai </a:t>
            </a:r>
            <a:r>
              <a:rPr lang="id-ID" dirty="0" smtClean="0"/>
              <a:t>kapitalisasi dari aliran masa manfaat. Namun, </a:t>
            </a:r>
            <a:r>
              <a:rPr lang="id-ID" dirty="0" smtClean="0"/>
              <a:t>yang akan kita cari adalah nilai kualitas lingkungan saat ini.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/>
              <a:t>Pengeluaran </a:t>
            </a:r>
            <a:r>
              <a:rPr lang="id-ID" dirty="0" smtClean="0"/>
              <a:t>mitigasi oleh rumah tangga (misalnya </a:t>
            </a:r>
            <a:r>
              <a:rPr lang="id-ID" dirty="0" smtClean="0"/>
              <a:t>memasang jendela peredam kebisingan) </a:t>
            </a:r>
            <a:r>
              <a:rPr lang="id-ID" dirty="0" smtClean="0"/>
              <a:t>dapat mengurangi nilai kerusakan lingkungan. </a:t>
            </a:r>
            <a:r>
              <a:rPr lang="id-ID" dirty="0" smtClean="0"/>
              <a:t>Hal ini akan </a:t>
            </a:r>
            <a:r>
              <a:rPr lang="id-ID" dirty="0" smtClean="0"/>
              <a:t>menghasilkan </a:t>
            </a:r>
            <a:r>
              <a:rPr lang="id-ID" dirty="0" smtClean="0"/>
              <a:t>bias, kerena nilai tesebut sama dengan </a:t>
            </a:r>
            <a:r>
              <a:rPr lang="id-ID" dirty="0" smtClean="0"/>
              <a:t>yang dijelaskan </a:t>
            </a:r>
            <a:r>
              <a:rPr lang="id-ID" dirty="0" smtClean="0"/>
              <a:t>yang dihitung melalui </a:t>
            </a:r>
            <a:r>
              <a:rPr lang="id-ID" dirty="0" smtClean="0"/>
              <a:t>metode pengeluaran </a:t>
            </a:r>
            <a:r>
              <a:rPr lang="id-ID" dirty="0" smtClean="0"/>
              <a:t>pencegahan/ terjadi perhitungan ganda (double accounting)</a:t>
            </a:r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49834" y="2967335"/>
            <a:ext cx="5238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TERIMAKASIH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Pengertian </a:t>
            </a:r>
            <a:r>
              <a:rPr lang="id-ID" dirty="0" smtClean="0"/>
              <a:t>Human Capital Approach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dirty="0" smtClean="0"/>
              <a:t>Manusia memiliki aktivitas yang menghasilkan dan dapat dinilai secara moneter.</a:t>
            </a:r>
          </a:p>
          <a:p>
            <a:pPr algn="just"/>
            <a:r>
              <a:rPr lang="id-ID" dirty="0" smtClean="0"/>
              <a:t>Manusia memiliki nilai yang diwakili oleh pendapatan selama hidupnya.</a:t>
            </a:r>
          </a:p>
          <a:p>
            <a:pPr algn="just"/>
            <a:r>
              <a:rPr lang="id-ID" dirty="0" smtClean="0"/>
              <a:t>Penyakit yang diakibatkan bencana diasumsikan membatasi dan tidak mengancam kehidupan.</a:t>
            </a:r>
          </a:p>
          <a:p>
            <a:pPr algn="just"/>
            <a:r>
              <a:rPr lang="id-ID" dirty="0" smtClean="0"/>
              <a:t>Adanya hubungan langsung antara pencemaran terhadap masalah kesehatan.</a:t>
            </a:r>
          </a:p>
          <a:p>
            <a:pPr algn="just"/>
            <a:r>
              <a:rPr lang="id-ID" dirty="0" smtClean="0"/>
              <a:t>Nilai kerugian dibangun berdasarkan nilai waktu yang hilang dan biaya yang dikeluarkan untuk penyembuhan</a:t>
            </a:r>
          </a:p>
          <a:p>
            <a:pPr algn="just"/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Prinsip </a:t>
            </a:r>
            <a:r>
              <a:rPr lang="id-ID" dirty="0" smtClean="0"/>
              <a:t>Human Capital Approach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id-ID" sz="3000" dirty="0" smtClean="0"/>
              <a:t>Lingkungan </a:t>
            </a:r>
            <a:r>
              <a:rPr lang="id-ID" sz="3000" dirty="0" smtClean="0"/>
              <a:t>dapat dilihat sebagai modal </a:t>
            </a:r>
            <a:r>
              <a:rPr lang="id-ID" sz="3000" dirty="0" smtClean="0"/>
              <a:t>produksi</a:t>
            </a:r>
            <a:r>
              <a:rPr lang="id-ID" sz="3000" dirty="0" smtClean="0"/>
              <a:t>.</a:t>
            </a:r>
            <a:endParaRPr lang="id-ID" sz="3000" dirty="0" smtClean="0"/>
          </a:p>
          <a:p>
            <a:r>
              <a:rPr lang="id-ID" sz="3000" dirty="0" smtClean="0"/>
              <a:t>Sehingga </a:t>
            </a:r>
            <a:r>
              <a:rPr lang="id-ID" sz="3000" dirty="0" smtClean="0"/>
              <a:t>tenaga kerja </a:t>
            </a:r>
            <a:r>
              <a:rPr lang="id-ID" sz="3000" dirty="0" smtClean="0"/>
              <a:t>dipandang </a:t>
            </a:r>
            <a:r>
              <a:rPr lang="id-ID" sz="3000" dirty="0" smtClean="0"/>
              <a:t>sebagai modal </a:t>
            </a:r>
            <a:r>
              <a:rPr lang="id-ID" sz="3000" dirty="0" smtClean="0"/>
              <a:t>manusia.</a:t>
            </a:r>
          </a:p>
          <a:p>
            <a:r>
              <a:rPr lang="id-ID" sz="3000" dirty="0" smtClean="0"/>
              <a:t>H</a:t>
            </a:r>
            <a:r>
              <a:rPr lang="id-ID" sz="3000" dirty="0" smtClean="0"/>
              <a:t>ilangnya pendapatan dan biaya penyakit merupakan penggambaran dari degradasi lingkungan</a:t>
            </a:r>
          </a:p>
          <a:p>
            <a:r>
              <a:rPr lang="id-ID" sz="3000" dirty="0" smtClean="0"/>
              <a:t>degradasi </a:t>
            </a:r>
            <a:r>
              <a:rPr lang="id-ID" sz="3000" dirty="0" smtClean="0"/>
              <a:t>lingkungan yang menyebabkan kematian </a:t>
            </a:r>
            <a:r>
              <a:rPr lang="id-ID" sz="3000" dirty="0" smtClean="0"/>
              <a:t>tidak dibahas karena terjadi perdebatan etis tidaknya kehidupan manusia di nilai dengan moneter.</a:t>
            </a:r>
            <a:endParaRPr lang="id-ID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Langkah-Langkah Perhitungan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/>
              <a:t>Identifikasi pencemaran atau faktor lingkungan yang menyebabkan penyakit contoh: Memburuknya kualitas udara yang menyebabkan penyakit ISPA (Infeksi Saluran Pernafasan Atas)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/>
              <a:t>Mengidentifikasi hubungan kejadian pencemaran atau kerusakan terhadap penyakit.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/>
              <a:t>Menilai tingkat pencemaran dan ukuran populasi yang beresiko.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/>
              <a:t>Menghitung peluang hilangnya waktu produktivitas dan biaya yang dikeluarkan untuk penyembuhan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/>
              <a:t>Menilai dengan mengalikan waktu yang hilang dengan  pendapatan yang diperoleh (tidak termasuk konsumsi) dan titambah biaya perawatan atau penyembuhan sesuai dengan standart perawatan 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Hedonic 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Hedonic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Yunani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Hedonism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Hedonisme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Hedonisme</a:t>
            </a:r>
            <a:r>
              <a:rPr lang="en-US" dirty="0" smtClean="0"/>
              <a:t> 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kesenangan</a:t>
            </a:r>
            <a:r>
              <a:rPr lang="en-US" dirty="0" smtClean="0"/>
              <a:t>.</a:t>
            </a:r>
          </a:p>
          <a:p>
            <a:r>
              <a:rPr lang="id-ID" dirty="0" smtClean="0"/>
              <a:t>Pendekatan hedonic adalah metode untuk memastikan nilai atau</a:t>
            </a:r>
            <a:br>
              <a:rPr lang="id-ID" dirty="0" smtClean="0"/>
            </a:br>
            <a:r>
              <a:rPr lang="id-ID" dirty="0" smtClean="0"/>
              <a:t>kesenangan yang dirasakan dari atribut yang baik. 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endParaRPr lang="en-US" dirty="0" smtClean="0"/>
          </a:p>
          <a:p>
            <a:pPr algn="ctr">
              <a:buNone/>
            </a:pPr>
            <a:r>
              <a:rPr lang="en-US" sz="2600" i="1" dirty="0" smtClean="0"/>
              <a:t>value of a good = (value of attribute 1) </a:t>
            </a:r>
            <a:r>
              <a:rPr lang="en-US" sz="2600" dirty="0" smtClean="0"/>
              <a:t>(</a:t>
            </a:r>
            <a:r>
              <a:rPr lang="en-US" sz="2600" i="1" dirty="0" smtClean="0"/>
              <a:t>quantity of attribute 1) +(value of attribute 2)</a:t>
            </a:r>
            <a:r>
              <a:rPr lang="en-US" sz="2600" dirty="0" smtClean="0"/>
              <a:t>(</a:t>
            </a:r>
            <a:r>
              <a:rPr lang="en-US" sz="2600" i="1" dirty="0" smtClean="0"/>
              <a:t>quantity of attribute 2)</a:t>
            </a:r>
          </a:p>
          <a:p>
            <a:pPr algn="just"/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implisit</a:t>
            </a:r>
            <a:r>
              <a:rPr lang="en-US" dirty="0" smtClean="0"/>
              <a:t> (</a:t>
            </a:r>
            <a:r>
              <a:rPr lang="en-US" dirty="0" err="1" smtClean="0"/>
              <a:t>harga</a:t>
            </a:r>
            <a:r>
              <a:rPr lang="en-US" dirty="0" smtClean="0"/>
              <a:t> hedonic)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tersedia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  <a:p>
            <a:pPr algn="just">
              <a:buNone/>
            </a:pPr>
            <a:endParaRPr lang="en-US" sz="2600" i="1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Prinsip Hedonic Price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d-ID" dirty="0" smtClean="0"/>
              <a:t>Harga suatu property atau lahan mencerminkan harga suatu lingkungan dan atribut pembentuk harga lainnya.</a:t>
            </a:r>
          </a:p>
          <a:p>
            <a:pPr algn="just"/>
            <a:r>
              <a:rPr lang="id-ID" dirty="0" smtClean="0"/>
              <a:t>Jika atribut pembentuk lainnya (selain lingkungan) diketahui, maka nilai sisa dari pembentukan harga merupakan nilai dari lingkungan.</a:t>
            </a:r>
          </a:p>
          <a:p>
            <a:pPr algn="just"/>
            <a:r>
              <a:rPr lang="id-ID" dirty="0" smtClean="0"/>
              <a:t>Kualitas lingkungan menjadi dasar nilai dari atribut lingkungan.</a:t>
            </a:r>
          </a:p>
          <a:p>
            <a:pPr algn="just"/>
            <a:r>
              <a:rPr lang="id-ID" dirty="0" smtClean="0"/>
              <a:t>Kerusakan lingkungan akan tergambar dari turunnya nilai suatu property atau lahan</a:t>
            </a:r>
          </a:p>
          <a:p>
            <a:pPr algn="just"/>
            <a:r>
              <a:rPr lang="id-ID" dirty="0" smtClean="0"/>
              <a:t>Pertanyaan muncul: kenapa harga tanah di dekat bandara justru nilainya lebih tinggi dibandingkan yang lainnya, padahal kebisingan sering terjadi.....???</a:t>
            </a: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rmAutofit/>
          </a:bodyPr>
          <a:lstStyle/>
          <a:p>
            <a:r>
              <a:rPr lang="id-ID" dirty="0" smtClean="0"/>
              <a:t>Dampak Pencemaran Terhadap Harga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86422" y="1214422"/>
            <a:ext cx="3543296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d-ID" sz="2400" dirty="0" smtClean="0"/>
              <a:t>Keterangan:</a:t>
            </a:r>
          </a:p>
          <a:p>
            <a:pPr>
              <a:buNone/>
            </a:pPr>
            <a:r>
              <a:rPr lang="id-ID" sz="2400" dirty="0" smtClean="0"/>
              <a:t>Q	: Kuantitas Lahan</a:t>
            </a:r>
          </a:p>
          <a:p>
            <a:pPr>
              <a:buNone/>
            </a:pPr>
            <a:r>
              <a:rPr lang="id-ID" sz="2400" dirty="0" smtClean="0"/>
              <a:t>P	: Harga Lahan</a:t>
            </a:r>
          </a:p>
          <a:p>
            <a:pPr>
              <a:buNone/>
            </a:pPr>
            <a:r>
              <a:rPr lang="id-ID" sz="2400" dirty="0" smtClean="0"/>
              <a:t>D	: Permintaan Lahan</a:t>
            </a:r>
          </a:p>
          <a:p>
            <a:pPr marL="0" indent="0">
              <a:buNone/>
            </a:pPr>
            <a:r>
              <a:rPr lang="id-ID" sz="2400" dirty="0" smtClean="0"/>
              <a:t>Jika lahan mengalami pencemaran maka harga lahan yang posisi awal di P0 menjadi menurun ke P1, </a:t>
            </a:r>
          </a:p>
          <a:p>
            <a:pPr marL="0" indent="0" algn="ctr">
              <a:buNone/>
            </a:pPr>
            <a:r>
              <a:rPr lang="id-ID" sz="2400" dirty="0" smtClean="0"/>
              <a:t>Nilai Lahan yang Hilang = (P0-P1) Q</a:t>
            </a:r>
            <a:endParaRPr lang="id-ID" sz="24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142844" y="1192062"/>
            <a:ext cx="5143536" cy="3451384"/>
            <a:chOff x="928662" y="1429530"/>
            <a:chExt cx="5143536" cy="3451384"/>
          </a:xfrm>
        </p:grpSpPr>
        <p:cxnSp>
          <p:nvCxnSpPr>
            <p:cNvPr id="5" name="Straight Arrow Connector 4"/>
            <p:cNvCxnSpPr/>
            <p:nvPr/>
          </p:nvCxnSpPr>
          <p:spPr>
            <a:xfrm rot="5400000" flipH="1" flipV="1">
              <a:off x="142844" y="2857496"/>
              <a:ext cx="2857520" cy="15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571604" y="4286256"/>
              <a:ext cx="4500594" cy="15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571604" y="2428868"/>
              <a:ext cx="2357454" cy="157163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643042" y="1857364"/>
              <a:ext cx="2928958" cy="207170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2143108" y="3000372"/>
              <a:ext cx="2571768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571868" y="2643182"/>
              <a:ext cx="5886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800" dirty="0" smtClean="0"/>
                <a:t>D0</a:t>
              </a:r>
              <a:endParaRPr lang="id-ID" sz="28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83377" y="3834474"/>
              <a:ext cx="5886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800" dirty="0" smtClean="0"/>
                <a:t>D1</a:t>
              </a:r>
              <a:endParaRPr lang="id-ID" sz="28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43240" y="4357694"/>
              <a:ext cx="4267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800" dirty="0" smtClean="0"/>
                <a:t>Q</a:t>
              </a:r>
              <a:endParaRPr lang="id-ID" sz="28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28662" y="2786058"/>
              <a:ext cx="5533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800" dirty="0" smtClean="0"/>
                <a:t>P</a:t>
              </a:r>
              <a:r>
                <a:rPr lang="id-ID" sz="2800" dirty="0" smtClean="0"/>
                <a:t>0</a:t>
              </a:r>
              <a:endParaRPr lang="id-ID" sz="2800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1571604" y="3114672"/>
              <a:ext cx="1857388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571604" y="3641726"/>
              <a:ext cx="1857388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946809" y="3405846"/>
              <a:ext cx="5533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800" dirty="0" smtClean="0"/>
                <a:t>P</a:t>
              </a:r>
              <a:r>
                <a:rPr lang="id-ID" sz="2800" dirty="0" smtClean="0"/>
                <a:t>1</a:t>
              </a:r>
              <a:endParaRPr lang="id-ID" sz="2800"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 smtClean="0"/>
              <a:t>Adapun</a:t>
            </a:r>
            <a:r>
              <a:rPr lang="en-US" sz="3200" dirty="0" smtClean="0"/>
              <a:t> </a:t>
            </a:r>
            <a:r>
              <a:rPr lang="id-ID" sz="3200" dirty="0" smtClean="0"/>
              <a:t>tiga tujuan utama</a:t>
            </a:r>
            <a:r>
              <a:rPr lang="en-US" sz="3200" dirty="0" smtClean="0"/>
              <a:t> yang </a:t>
            </a:r>
            <a:r>
              <a:rPr lang="en-US" sz="3200" dirty="0" err="1" smtClean="0"/>
              <a:t>akan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dirty="0" err="1" smtClean="0"/>
              <a:t>capai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melakukan</a:t>
            </a:r>
            <a:r>
              <a:rPr lang="en-US" sz="3200" dirty="0" smtClean="0"/>
              <a:t> </a:t>
            </a:r>
            <a:r>
              <a:rPr lang="en-US" sz="3200" dirty="0" smtClean="0"/>
              <a:t>me</a:t>
            </a:r>
            <a:r>
              <a:rPr lang="id-ID" sz="3200" dirty="0" smtClean="0"/>
              <a:t>tode</a:t>
            </a:r>
            <a:r>
              <a:rPr lang="en-US" sz="3200" dirty="0" smtClean="0"/>
              <a:t> </a:t>
            </a:r>
            <a:r>
              <a:rPr lang="en-US" sz="3200" dirty="0" err="1" smtClean="0"/>
              <a:t>ini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: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id-ID" sz="3200" dirty="0" smtClean="0"/>
              <a:t>untuk membangun indeks harga yang baik, </a:t>
            </a:r>
            <a:endParaRPr lang="en-US" sz="3200" dirty="0" smtClean="0"/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id-ID" sz="3200" dirty="0" smtClean="0"/>
              <a:t>untuk mengevaluasi</a:t>
            </a:r>
            <a:r>
              <a:rPr lang="en-US" sz="3200" dirty="0" smtClean="0"/>
              <a:t> </a:t>
            </a:r>
            <a:r>
              <a:rPr lang="id-ID" sz="3200" dirty="0" smtClean="0"/>
              <a:t>nilai atribut yang baik, dan </a:t>
            </a:r>
            <a:endParaRPr lang="en-US" sz="3200" dirty="0" smtClean="0"/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id-ID" sz="3200" dirty="0" smtClean="0"/>
              <a:t>untuk memperkirakan nilai suatu barang</a:t>
            </a:r>
            <a:br>
              <a:rPr lang="id-ID" sz="3200" dirty="0" smtClean="0"/>
            </a:br>
            <a:r>
              <a:rPr lang="id-ID" sz="3200" dirty="0" smtClean="0"/>
              <a:t>menggunakan fungsi harga hedonik.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Asumsi Hedonic Price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id-ID" sz="3200" dirty="0" smtClean="0"/>
              <a:t>Data yang dibutuhkan cukup banyak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id-ID" sz="3200" dirty="0" smtClean="0"/>
              <a:t>Data harus tersedia yang menggambarkan atribut penyusun suatu harga suatu rumah atau lahan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id-ID" sz="3200" dirty="0" smtClean="0"/>
              <a:t>Karakteristik lingkungan juga harus teridentifikasi secara lengkap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id-ID" sz="3200" dirty="0" smtClean="0"/>
              <a:t>Adanya pengukuran ambien kualitas lingkungan.</a:t>
            </a:r>
            <a:endParaRPr lang="id-ID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131</TotalTime>
  <Words>688</Words>
  <Application>Microsoft Office PowerPoint</Application>
  <PresentationFormat>On-screen Show (4:3)</PresentationFormat>
  <Paragraphs>86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Origin</vt:lpstr>
      <vt:lpstr>Slide 1</vt:lpstr>
      <vt:lpstr>Pengertian Human Capital Approach</vt:lpstr>
      <vt:lpstr>Prinsip Human Capital Approach</vt:lpstr>
      <vt:lpstr>Langkah-Langkah Perhitungan</vt:lpstr>
      <vt:lpstr>Pengertian Hedonic Price</vt:lpstr>
      <vt:lpstr>Prinsip Hedonic Price</vt:lpstr>
      <vt:lpstr>Dampak Pencemaran Terhadap Harga</vt:lpstr>
      <vt:lpstr>Tiga Tujuan Metode Ini</vt:lpstr>
      <vt:lpstr>Asumsi Hedonic Price</vt:lpstr>
      <vt:lpstr>Macam-Macam Langkah Perhitungan HP</vt:lpstr>
      <vt:lpstr>Contoh Penggunaan Metode HP</vt:lpstr>
      <vt:lpstr>Contoh Mengetahui Struktur Harga </vt:lpstr>
      <vt:lpstr>Keterbatasan dari Hedonic Price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Perhitungan Kerugian Dengan Produktif Manusia yang Hilang (Human Capital Approach)</dc:title>
  <dc:creator>User</dc:creator>
  <cp:lastModifiedBy>User</cp:lastModifiedBy>
  <cp:revision>4</cp:revision>
  <dcterms:created xsi:type="dcterms:W3CDTF">2013-10-21T04:42:54Z</dcterms:created>
  <dcterms:modified xsi:type="dcterms:W3CDTF">2013-10-21T17:14:57Z</dcterms:modified>
</cp:coreProperties>
</file>